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2" r:id="rId6"/>
    <p:sldId id="265" r:id="rId7"/>
    <p:sldId id="260" r:id="rId8"/>
    <p:sldId id="263" r:id="rId9"/>
    <p:sldId id="266" r:id="rId10"/>
    <p:sldId id="261" r:id="rId11"/>
    <p:sldId id="264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une Beaver" initials="JB" lastIdx="1" clrIdx="0">
    <p:extLst>
      <p:ext uri="{19B8F6BF-5375-455C-9EA6-DF929625EA0E}">
        <p15:presenceInfo xmlns:p15="http://schemas.microsoft.com/office/powerpoint/2012/main" userId="30f6f8163c0b1fd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3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93" autoAdjust="0"/>
    <p:restoredTop sz="94575" autoAdjust="0"/>
  </p:normalViewPr>
  <p:slideViewPr>
    <p:cSldViewPr snapToGrid="0">
      <p:cViewPr varScale="1">
        <p:scale>
          <a:sx n="107" d="100"/>
          <a:sy n="107" d="100"/>
        </p:scale>
        <p:origin x="84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6B4EC6A-EBA3-42EF-9ECF-F3C5D45D86AC}" type="doc">
      <dgm:prSet loTypeId="urn:microsoft.com/office/officeart/2005/8/layout/arrow3" loCatId="relationship" qsTypeId="urn:microsoft.com/office/officeart/2005/8/quickstyle/simple2" qsCatId="simple" csTypeId="urn:microsoft.com/office/officeart/2005/8/colors/colorful3" csCatId="colorful" phldr="0"/>
      <dgm:spPr/>
      <dgm:t>
        <a:bodyPr/>
        <a:lstStyle/>
        <a:p>
          <a:endParaRPr lang="en-US"/>
        </a:p>
      </dgm:t>
    </dgm:pt>
    <dgm:pt modelId="{A108F9C0-22C4-4680-8173-40BC8592BFB6}">
      <dgm:prSet phldrT="[Text]" phldr="1"/>
      <dgm:spPr/>
      <dgm:t>
        <a:bodyPr/>
        <a:lstStyle/>
        <a:p>
          <a:endParaRPr lang="en-US"/>
        </a:p>
      </dgm:t>
    </dgm:pt>
    <dgm:pt modelId="{DAC3C7EE-9A0C-41C7-9B84-03304B15BF3B}" type="parTrans" cxnId="{0CC63E14-7A4D-4A66-8C8E-72C8F93A3165}">
      <dgm:prSet/>
      <dgm:spPr/>
      <dgm:t>
        <a:bodyPr/>
        <a:lstStyle/>
        <a:p>
          <a:endParaRPr lang="en-US"/>
        </a:p>
      </dgm:t>
    </dgm:pt>
    <dgm:pt modelId="{469E360A-1AC8-4E62-8F53-1DE0FE633215}" type="sibTrans" cxnId="{0CC63E14-7A4D-4A66-8C8E-72C8F93A3165}">
      <dgm:prSet/>
      <dgm:spPr/>
      <dgm:t>
        <a:bodyPr/>
        <a:lstStyle/>
        <a:p>
          <a:endParaRPr lang="en-US"/>
        </a:p>
      </dgm:t>
    </dgm:pt>
    <dgm:pt modelId="{708FDE1F-C167-458C-A78D-4B07F1F344A6}">
      <dgm:prSet phldrT="[Text]" phldr="1"/>
      <dgm:spPr/>
      <dgm:t>
        <a:bodyPr/>
        <a:lstStyle/>
        <a:p>
          <a:endParaRPr lang="en-US" dirty="0"/>
        </a:p>
      </dgm:t>
    </dgm:pt>
    <dgm:pt modelId="{7E712012-39CE-46B3-B7F5-C3AEA491BD94}" type="sibTrans" cxnId="{902359C9-CDD5-4BCA-B94D-1EABDF980A25}">
      <dgm:prSet/>
      <dgm:spPr/>
      <dgm:t>
        <a:bodyPr/>
        <a:lstStyle/>
        <a:p>
          <a:endParaRPr lang="en-US"/>
        </a:p>
      </dgm:t>
    </dgm:pt>
    <dgm:pt modelId="{2749B845-56F7-4FFC-B561-C7CE3FA399D6}" type="parTrans" cxnId="{902359C9-CDD5-4BCA-B94D-1EABDF980A25}">
      <dgm:prSet/>
      <dgm:spPr/>
      <dgm:t>
        <a:bodyPr/>
        <a:lstStyle/>
        <a:p>
          <a:endParaRPr lang="en-US"/>
        </a:p>
      </dgm:t>
    </dgm:pt>
    <dgm:pt modelId="{49A680A8-59E6-4797-A48F-EEF0466647A3}" type="pres">
      <dgm:prSet presAssocID="{86B4EC6A-EBA3-42EF-9ECF-F3C5D45D86AC}" presName="compositeShape" presStyleCnt="0">
        <dgm:presLayoutVars>
          <dgm:chMax val="2"/>
          <dgm:dir/>
          <dgm:resizeHandles val="exact"/>
        </dgm:presLayoutVars>
      </dgm:prSet>
      <dgm:spPr/>
    </dgm:pt>
    <dgm:pt modelId="{62A56CB8-2030-49F0-8609-0CE6D91F317D}" type="pres">
      <dgm:prSet presAssocID="{86B4EC6A-EBA3-42EF-9ECF-F3C5D45D86AC}" presName="divider" presStyleLbl="fgShp" presStyleIdx="0" presStyleCnt="1"/>
      <dgm:spPr/>
    </dgm:pt>
    <dgm:pt modelId="{8F94945F-23B2-412B-B2CE-628613C95D05}" type="pres">
      <dgm:prSet presAssocID="{708FDE1F-C167-458C-A78D-4B07F1F344A6}" presName="downArrow" presStyleLbl="node1" presStyleIdx="0" presStyleCnt="2"/>
      <dgm:spPr/>
    </dgm:pt>
    <dgm:pt modelId="{28BEC17F-1D70-48C3-B5C4-45F8C23CB950}" type="pres">
      <dgm:prSet presAssocID="{708FDE1F-C167-458C-A78D-4B07F1F344A6}" presName="downArrowText" presStyleLbl="revTx" presStyleIdx="0" presStyleCnt="2">
        <dgm:presLayoutVars>
          <dgm:bulletEnabled val="1"/>
        </dgm:presLayoutVars>
      </dgm:prSet>
      <dgm:spPr/>
    </dgm:pt>
    <dgm:pt modelId="{20D3D044-B4FA-4F82-BD11-ABA0B598912F}" type="pres">
      <dgm:prSet presAssocID="{A108F9C0-22C4-4680-8173-40BC8592BFB6}" presName="upArrow" presStyleLbl="node1" presStyleIdx="1" presStyleCnt="2"/>
      <dgm:spPr/>
    </dgm:pt>
    <dgm:pt modelId="{8348D7E3-1335-4E90-810E-4A3873486A9D}" type="pres">
      <dgm:prSet presAssocID="{A108F9C0-22C4-4680-8173-40BC8592BFB6}" presName="upArrowText" presStyleLbl="revTx" presStyleIdx="1" presStyleCnt="2">
        <dgm:presLayoutVars>
          <dgm:bulletEnabled val="1"/>
        </dgm:presLayoutVars>
      </dgm:prSet>
      <dgm:spPr/>
    </dgm:pt>
  </dgm:ptLst>
  <dgm:cxnLst>
    <dgm:cxn modelId="{0CC63E14-7A4D-4A66-8C8E-72C8F93A3165}" srcId="{86B4EC6A-EBA3-42EF-9ECF-F3C5D45D86AC}" destId="{A108F9C0-22C4-4680-8173-40BC8592BFB6}" srcOrd="1" destOrd="0" parTransId="{DAC3C7EE-9A0C-41C7-9B84-03304B15BF3B}" sibTransId="{469E360A-1AC8-4E62-8F53-1DE0FE633215}"/>
    <dgm:cxn modelId="{74AAD394-4A51-401C-8F90-43D9CF977BFE}" type="presOf" srcId="{A108F9C0-22C4-4680-8173-40BC8592BFB6}" destId="{8348D7E3-1335-4E90-810E-4A3873486A9D}" srcOrd="0" destOrd="0" presId="urn:microsoft.com/office/officeart/2005/8/layout/arrow3"/>
    <dgm:cxn modelId="{6FED17A5-161E-48A1-B4F4-1CA7D93305A7}" type="presOf" srcId="{86B4EC6A-EBA3-42EF-9ECF-F3C5D45D86AC}" destId="{49A680A8-59E6-4797-A48F-EEF0466647A3}" srcOrd="0" destOrd="0" presId="urn:microsoft.com/office/officeart/2005/8/layout/arrow3"/>
    <dgm:cxn modelId="{AA554FB6-BE15-4347-BEE3-B908CA0ECBF0}" type="presOf" srcId="{708FDE1F-C167-458C-A78D-4B07F1F344A6}" destId="{28BEC17F-1D70-48C3-B5C4-45F8C23CB950}" srcOrd="0" destOrd="0" presId="urn:microsoft.com/office/officeart/2005/8/layout/arrow3"/>
    <dgm:cxn modelId="{902359C9-CDD5-4BCA-B94D-1EABDF980A25}" srcId="{86B4EC6A-EBA3-42EF-9ECF-F3C5D45D86AC}" destId="{708FDE1F-C167-458C-A78D-4B07F1F344A6}" srcOrd="0" destOrd="0" parTransId="{2749B845-56F7-4FFC-B561-C7CE3FA399D6}" sibTransId="{7E712012-39CE-46B3-B7F5-C3AEA491BD94}"/>
    <dgm:cxn modelId="{B4BB7623-9E85-4663-AA00-F47BE326810F}" type="presParOf" srcId="{49A680A8-59E6-4797-A48F-EEF0466647A3}" destId="{62A56CB8-2030-49F0-8609-0CE6D91F317D}" srcOrd="0" destOrd="0" presId="urn:microsoft.com/office/officeart/2005/8/layout/arrow3"/>
    <dgm:cxn modelId="{8B83EAE9-8792-4698-9778-54C048FB7510}" type="presParOf" srcId="{49A680A8-59E6-4797-A48F-EEF0466647A3}" destId="{8F94945F-23B2-412B-B2CE-628613C95D05}" srcOrd="1" destOrd="0" presId="urn:microsoft.com/office/officeart/2005/8/layout/arrow3"/>
    <dgm:cxn modelId="{04B74E37-648A-45F0-BEBF-BAC278352EA7}" type="presParOf" srcId="{49A680A8-59E6-4797-A48F-EEF0466647A3}" destId="{28BEC17F-1D70-48C3-B5C4-45F8C23CB950}" srcOrd="2" destOrd="0" presId="urn:microsoft.com/office/officeart/2005/8/layout/arrow3"/>
    <dgm:cxn modelId="{70890222-E849-4837-BF2C-F7212160E7B4}" type="presParOf" srcId="{49A680A8-59E6-4797-A48F-EEF0466647A3}" destId="{20D3D044-B4FA-4F82-BD11-ABA0B598912F}" srcOrd="3" destOrd="0" presId="urn:microsoft.com/office/officeart/2005/8/layout/arrow3"/>
    <dgm:cxn modelId="{AA54DE99-08FA-403A-98DF-27FAA201FD6F}" type="presParOf" srcId="{49A680A8-59E6-4797-A48F-EEF0466647A3}" destId="{8348D7E3-1335-4E90-810E-4A3873486A9D}" srcOrd="4" destOrd="0" presId="urn:microsoft.com/office/officeart/2005/8/layout/arrow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A56CB8-2030-49F0-8609-0CE6D91F317D}">
      <dsp:nvSpPr>
        <dsp:cNvPr id="0" name=""/>
        <dsp:cNvSpPr/>
      </dsp:nvSpPr>
      <dsp:spPr>
        <a:xfrm rot="21300000">
          <a:off x="20932" y="2203957"/>
          <a:ext cx="6779375" cy="776340"/>
        </a:xfrm>
        <a:prstGeom prst="mathMinus">
          <a:avLst/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8F94945F-23B2-412B-B2CE-628613C95D05}">
      <dsp:nvSpPr>
        <dsp:cNvPr id="0" name=""/>
        <dsp:cNvSpPr/>
      </dsp:nvSpPr>
      <dsp:spPr>
        <a:xfrm>
          <a:off x="818548" y="259212"/>
          <a:ext cx="2046372" cy="2073702"/>
        </a:xfrm>
        <a:prstGeom prst="downArrow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28BEC17F-1D70-48C3-B5C4-45F8C23CB950}">
      <dsp:nvSpPr>
        <dsp:cNvPr id="0" name=""/>
        <dsp:cNvSpPr/>
      </dsp:nvSpPr>
      <dsp:spPr>
        <a:xfrm>
          <a:off x="3615257" y="0"/>
          <a:ext cx="2182796" cy="21773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0040" tIns="320040" rIns="320040" bIns="320040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500" kern="1200" dirty="0"/>
        </a:p>
      </dsp:txBody>
      <dsp:txXfrm>
        <a:off x="3615257" y="0"/>
        <a:ext cx="2182796" cy="2177387"/>
      </dsp:txXfrm>
    </dsp:sp>
    <dsp:sp modelId="{20D3D044-B4FA-4F82-BD11-ABA0B598912F}">
      <dsp:nvSpPr>
        <dsp:cNvPr id="0" name=""/>
        <dsp:cNvSpPr/>
      </dsp:nvSpPr>
      <dsp:spPr>
        <a:xfrm>
          <a:off x="3956319" y="2851340"/>
          <a:ext cx="2046372" cy="2073702"/>
        </a:xfrm>
        <a:prstGeom prst="upArrow">
          <a:avLst/>
        </a:prstGeom>
        <a:solidFill>
          <a:schemeClr val="accent3">
            <a:hueOff val="-280837"/>
            <a:satOff val="-7592"/>
            <a:lumOff val="-15687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8348D7E3-1335-4E90-810E-4A3873486A9D}">
      <dsp:nvSpPr>
        <dsp:cNvPr id="0" name=""/>
        <dsp:cNvSpPr/>
      </dsp:nvSpPr>
      <dsp:spPr>
        <a:xfrm>
          <a:off x="1023186" y="3006867"/>
          <a:ext cx="2182796" cy="21773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0040" tIns="320040" rIns="320040" bIns="320040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500" kern="1200"/>
        </a:p>
      </dsp:txBody>
      <dsp:txXfrm>
        <a:off x="1023186" y="3006867"/>
        <a:ext cx="2182796" cy="217738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arrow3">
  <dgm:title val=""/>
  <dgm:desc val=""/>
  <dgm:catLst>
    <dgm:cat type="relationship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compositeShape">
    <dgm:varLst>
      <dgm:chMax val="2"/>
      <dgm:dir/>
      <dgm:resizeHandles val="exact"/>
    </dgm:varLst>
    <dgm:alg type="composite">
      <dgm:param type="horzAlign" val="none"/>
      <dgm:param type="vertAlign" val="none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hoose name="Name2">
          <dgm:if name="Name3" axis="ch" ptType="node" func="cnt" op="gte" val="2">
            <dgm:constrLst>
              <dgm:constr type="w" for="ch" forName="divider" refType="w"/>
              <dgm:constr type="h" for="ch" forName="divider" refType="w" fact="0.2"/>
              <dgm:constr type="h" for="ch" forName="divider" refType="h" op="gte" fact="0.2"/>
              <dgm:constr type="h" for="ch" forName="divider" refType="h" op="lte" fact="0.4"/>
              <dgm:constr type="ctrX" for="ch" forName="divider" refType="w" fact="0.5"/>
              <dgm:constr type="ctrY" for="ch" forName="divider" refType="h" fact="0.5"/>
              <dgm:constr type="w" for="ch" forName="downArrow" refType="w" fact="0.3"/>
              <dgm:constr type="h" for="ch" forName="downArrow" refType="h" fact="0.4"/>
              <dgm:constr type="l" for="ch" forName="downArrow" refType="w" fact="0.1"/>
              <dgm:constr type="t" for="ch" forName="downArrow" refType="h" fact="0.05"/>
              <dgm:constr type="lOff" for="ch" forName="downArrow" refType="w" fact="0.02"/>
              <dgm:constr type="w" for="ch" forName="downArrowText" refType="w" fact="0.32"/>
              <dgm:constr type="h" for="ch" forName="downArrowText" refType="h" fact="0.42"/>
              <dgm:constr type="t" for="ch" forName="downArrowText"/>
              <dgm:constr type="r" for="ch" forName="downArrowText" refType="w" fact="0.85"/>
              <dgm:constr type="w" for="ch" forName="upArrow" refType="w" fact="0.3"/>
              <dgm:constr type="h" for="ch" forName="upArrow" refType="h" fact="0.4"/>
              <dgm:constr type="b" for="ch" forName="upArrow" refType="h" fact="0.95"/>
              <dgm:constr type="r" for="ch" forName="upArrow" refType="w" fact="0.9"/>
              <dgm:constr type="rOff" for="ch" forName="upArrow" refType="w" fact="-0.02"/>
              <dgm:constr type="w" for="ch" forName="upArrowText" refType="w" fact="0.32"/>
              <dgm:constr type="h" for="ch" forName="upArrowText" refType="h" fact="0.42"/>
              <dgm:constr type="b" for="ch" forName="upArrowText" refType="h"/>
              <dgm:constr type="l" for="ch" forName="upArrowText" refType="w" fact="0.15"/>
              <dgm:constr type="primFontSz" for="ch" ptType="node" op="equ" val="65"/>
            </dgm:constrLst>
          </dgm:if>
          <dgm:else name="Name4">
            <dgm:constrLst>
              <dgm:constr type="w" for="ch" forName="downArrow" refType="w" fact="0.4"/>
              <dgm:constr type="h" for="ch" forName="downArrow" refType="h" fact="0.8"/>
              <dgm:constr type="l" for="ch" forName="downArrow" refType="w" fact="0.02"/>
              <dgm:constr type="t" for="ch" forName="downArrow" refType="h" fact="0.05"/>
              <dgm:constr type="lOff" for="ch" forName="downArrow" refType="w" fact="0.02"/>
              <dgm:constr type="w" for="ch" forName="downArrowText" refType="w" fact="0.5"/>
              <dgm:constr type="h" for="ch" forName="downArrowText" refType="h"/>
              <dgm:constr type="t" for="ch" forName="downArrowText"/>
              <dgm:constr type="r" for="ch" forName="downArrowText" refType="w"/>
              <dgm:constr type="primFontSz" for="ch" ptType="node" op="equ" val="65"/>
            </dgm:constrLst>
          </dgm:else>
        </dgm:choose>
      </dgm:if>
      <dgm:else name="Name5">
        <dgm:choose name="Name6">
          <dgm:if name="Name7" axis="ch" ptType="node" func="cnt" op="gte" val="2">
            <dgm:constrLst>
              <dgm:constr type="w" for="ch" forName="divider" refType="w"/>
              <dgm:constr type="h" for="ch" forName="divider" refType="w" fact="0.2"/>
              <dgm:constr type="h" for="ch" forName="divider" refType="h" op="gte" fact="0.2"/>
              <dgm:constr type="h" for="ch" forName="divider" refType="h" op="lte" fact="0.4"/>
              <dgm:constr type="ctrX" for="ch" forName="divider" refType="w" fact="0.5"/>
              <dgm:constr type="ctrY" for="ch" forName="divider" refType="h" fact="0.5"/>
              <dgm:constr type="w" for="ch" forName="downArrow" refType="w" fact="0.3"/>
              <dgm:constr type="h" for="ch" forName="downArrow" refType="h" fact="0.4"/>
              <dgm:constr type="r" for="ch" forName="downArrow" refType="w" fact="0.9"/>
              <dgm:constr type="t" for="ch" forName="downArrow" refType="h" fact="0.05"/>
              <dgm:constr type="rOff" for="ch" forName="downArrow" refType="w" fact="-0.02"/>
              <dgm:constr type="w" for="ch" forName="downArrowText" refType="w" fact="0.32"/>
              <dgm:constr type="h" for="ch" forName="downArrowText" refType="h" fact="0.42"/>
              <dgm:constr type="t" for="ch" forName="downArrowText"/>
              <dgm:constr type="l" for="ch" forName="downArrowText" refType="w" fact="0.15"/>
              <dgm:constr type="w" for="ch" forName="upArrow" refType="w" fact="0.3"/>
              <dgm:constr type="h" for="ch" forName="upArrow" refType="h" fact="0.4"/>
              <dgm:constr type="b" for="ch" forName="upArrow" refType="h" fact="0.95"/>
              <dgm:constr type="l" for="ch" forName="upArrow" refType="w" fact="0.1"/>
              <dgm:constr type="lOff" for="ch" forName="upArrow" refType="w" fact="0.02"/>
              <dgm:constr type="w" for="ch" forName="upArrowText" refType="w" fact="0.32"/>
              <dgm:constr type="h" for="ch" forName="upArrowText" refType="h" fact="0.42"/>
              <dgm:constr type="b" for="ch" forName="upArrowText" refType="h"/>
              <dgm:constr type="r" for="ch" forName="upArrowText" refType="w" fact="0.85"/>
              <dgm:constr type="primFontSz" for="ch" ptType="node" op="equ" val="65"/>
            </dgm:constrLst>
          </dgm:if>
          <dgm:else name="Name8">
            <dgm:constrLst>
              <dgm:constr type="w" for="ch" forName="downArrow" refType="w" fact="0.4"/>
              <dgm:constr type="h" for="ch" forName="downArrow" refType="h" fact="0.8"/>
              <dgm:constr type="r" for="ch" forName="downArrow" refType="w" fact="0.98"/>
              <dgm:constr type="t" for="ch" forName="downArrow" refType="h" fact="0.05"/>
              <dgm:constr type="rOff" for="ch" forName="downArrow" refType="w" fact="-0.02"/>
              <dgm:constr type="w" for="ch" forName="downArrowText" refType="w" fact="0.5"/>
              <dgm:constr type="h" for="ch" forName="downArrowText" refType="h"/>
              <dgm:constr type="t" for="ch" forName="downArrowText"/>
              <dgm:constr type="l" for="ch" forName="downArrowText"/>
              <dgm:constr type="primFontSz" for="ch" ptType="node" op="equ" val="65"/>
            </dgm:constrLst>
          </dgm:else>
        </dgm:choose>
      </dgm:else>
    </dgm:choose>
    <dgm:ruleLst/>
    <dgm:choose name="Name9">
      <dgm:if name="Name10" axis="ch" ptType="node" func="cnt" op="gte" val="2">
        <dgm:layoutNode name="divider" styleLbl="fgShp">
          <dgm:alg type="sp"/>
          <dgm:choose name="Name11">
            <dgm:if name="Name12" func="var" arg="dir" op="equ" val="norm">
              <dgm:shape xmlns:r="http://schemas.openxmlformats.org/officeDocument/2006/relationships" rot="-5" type="mathMinus" r:blip="">
                <dgm:adjLst/>
              </dgm:shape>
            </dgm:if>
            <dgm:else name="Name13">
              <dgm:shape xmlns:r="http://schemas.openxmlformats.org/officeDocument/2006/relationships" rot="5" type="mathMinus" r:blip="">
                <dgm:adjLst/>
              </dgm:shape>
            </dgm:else>
          </dgm:choose>
          <dgm:presOf/>
          <dgm:constrLst/>
          <dgm:ruleLst/>
        </dgm:layoutNode>
      </dgm:if>
      <dgm:else name="Name14"/>
    </dgm:choose>
    <dgm:forEach name="Name15" axis="ch" ptType="node" cnt="1">
      <dgm:layoutNode name="downArrow" styleLbl="node1">
        <dgm:alg type="sp"/>
        <dgm:shape xmlns:r="http://schemas.openxmlformats.org/officeDocument/2006/relationships" type="downArrow" r:blip="">
          <dgm:adjLst/>
        </dgm:shape>
        <dgm:presOf/>
        <dgm:constrLst/>
        <dgm:ruleLst/>
      </dgm:layoutNode>
      <dgm:layoutNode name="downArrowText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/>
        <dgm:ruleLst>
          <dgm:rule type="primFontSz" val="5" fact="NaN" max="NaN"/>
        </dgm:ruleLst>
      </dgm:layoutNode>
    </dgm:forEach>
    <dgm:forEach name="Name16" axis="ch" ptType="node" st="2" cnt="1">
      <dgm:layoutNode name="upArrow" styleLbl="node1">
        <dgm:alg type="sp"/>
        <dgm:shape xmlns:r="http://schemas.openxmlformats.org/officeDocument/2006/relationships" type="upArrow" r:blip="">
          <dgm:adjLst/>
        </dgm:shape>
        <dgm:presOf/>
        <dgm:constrLst/>
        <dgm:ruleLst/>
      </dgm:layoutNode>
      <dgm:layoutNode name="upArrowText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/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8D7E4B-77F2-4F1F-A42E-27F76E265583}" type="datetimeFigureOut">
              <a:rPr lang="en-US" smtClean="0"/>
              <a:t>10/1/2021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0014B7-726F-4F2F-B2B8-D2D638AE8F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187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ir.camber.energy/press-releases/detail/670/camber-energy-announces-15000000-investment-from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ir.camber.energy/press-releases/detail/674/camber-energy-secures-exclusive-ip-license-for-patented" TargetMode="External"/><Relationship Id="rId4" Type="http://schemas.openxmlformats.org/officeDocument/2006/relationships/hyperlink" Target="https://ir.camber.energy/press-releases/detail/672/camber-energy-acquires-majority-interest-in-simson-maxwell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Extracting Concordance and Collocations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How many times a word appears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Where each occurrence appears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What words surround each occurrence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b="1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0014B7-726F-4F2F-B2B8-D2D638AE8F0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9494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Company Visions announced in late Dec. 2020 (by James Doris, CEO)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Transform Camber Energy into a leading diversified energy company by acquisition of growth potential company(independent exploration and production)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Expanding the existing exploration and production unit with sustainable and renewable energy alternatives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b="1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Year 2021 Events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14 January 2021: </a:t>
            </a:r>
            <a:r>
              <a:rPr lang="en-US" dirty="0"/>
              <a:t>Eliminated $18.9m (company worth less than $200m</a:t>
            </a:r>
            <a:endParaRPr lang="en-US" b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14 July 2021:</a:t>
            </a:r>
            <a:r>
              <a:rPr lang="en-US" dirty="0"/>
              <a:t> Camber Energy</a:t>
            </a:r>
            <a:r>
              <a:rPr lang="en-US" dirty="0">
                <a:hlinkClick r:id="rId3"/>
              </a:rPr>
              <a:t> receives</a:t>
            </a:r>
            <a:r>
              <a:rPr lang="en-US" dirty="0"/>
              <a:t> a $15m investment from an institutional investor;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9 August 2021:</a:t>
            </a:r>
            <a:r>
              <a:rPr lang="en-US" dirty="0"/>
              <a:t> Camber Energy</a:t>
            </a:r>
            <a:r>
              <a:rPr lang="en-US" dirty="0">
                <a:hlinkClick r:id="rId4"/>
              </a:rPr>
              <a:t> acquires</a:t>
            </a:r>
            <a:r>
              <a:rPr lang="en-US" dirty="0"/>
              <a:t> a majority stake in Simson-Maxwell, a manufacturer and supplier of industrial engines and other products; and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25 August 2021:</a:t>
            </a:r>
            <a:r>
              <a:rPr lang="en-US" dirty="0"/>
              <a:t> Camber Energy</a:t>
            </a:r>
            <a:r>
              <a:rPr lang="en-US" dirty="0">
                <a:hlinkClick r:id="rId5"/>
              </a:rPr>
              <a:t> enters</a:t>
            </a:r>
            <a:r>
              <a:rPr lang="en-US" dirty="0"/>
              <a:t> into an Exclusive Intellectual Property License Agreement with ESG Clean Energy for exclusive use of the ESG Clean Energy System, which generates clean electricity while capturing carbon dioxide (CO2).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0014B7-726F-4F2F-B2B8-D2D638AE8F0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7448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10/1/2021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10/1/2021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10/1/2021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10/1/2021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10/1/2021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10/1/2021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1" r:id="rId3"/>
    <p:sldLayoutId id="2147483666" r:id="rId4"/>
    <p:sldLayoutId id="2147483653" r:id="rId5"/>
    <p:sldLayoutId id="2147483654" r:id="rId6"/>
    <p:sldLayoutId id="2147483655" r:id="rId7"/>
    <p:sldLayoutId id="2147483667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gif"/><Relationship Id="rId3" Type="http://schemas.openxmlformats.org/officeDocument/2006/relationships/image" Target="../media/image2.gif"/><Relationship Id="rId7" Type="http://schemas.openxmlformats.org/officeDocument/2006/relationships/image" Target="../media/image6.gi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.gif"/><Relationship Id="rId11" Type="http://schemas.openxmlformats.org/officeDocument/2006/relationships/image" Target="../media/image10.gif"/><Relationship Id="rId5" Type="http://schemas.openxmlformats.org/officeDocument/2006/relationships/image" Target="../media/image4.gif"/><Relationship Id="rId10" Type="http://schemas.openxmlformats.org/officeDocument/2006/relationships/image" Target="../media/image9.gif"/><Relationship Id="rId4" Type="http://schemas.openxmlformats.org/officeDocument/2006/relationships/image" Target="../media/image3.gif"/><Relationship Id="rId9" Type="http://schemas.openxmlformats.org/officeDocument/2006/relationships/image" Target="../media/image8.gi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18" Type="http://schemas.openxmlformats.org/officeDocument/2006/relationships/image" Target="../media/image26.png"/><Relationship Id="rId26" Type="http://schemas.openxmlformats.org/officeDocument/2006/relationships/image" Target="../media/image34.PNG"/><Relationship Id="rId3" Type="http://schemas.openxmlformats.org/officeDocument/2006/relationships/image" Target="../media/image12.jpg"/><Relationship Id="rId21" Type="http://schemas.openxmlformats.org/officeDocument/2006/relationships/image" Target="../media/image29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17" Type="http://schemas.openxmlformats.org/officeDocument/2006/relationships/image" Target="../media/image25.png"/><Relationship Id="rId25" Type="http://schemas.openxmlformats.org/officeDocument/2006/relationships/image" Target="../media/image33.PNG"/><Relationship Id="rId2" Type="http://schemas.openxmlformats.org/officeDocument/2006/relationships/image" Target="../media/image11.PNG"/><Relationship Id="rId16" Type="http://schemas.openxmlformats.org/officeDocument/2006/relationships/image" Target="../media/image24.png"/><Relationship Id="rId20" Type="http://schemas.openxmlformats.org/officeDocument/2006/relationships/image" Target="../media/image28.png"/><Relationship Id="rId29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24" Type="http://schemas.openxmlformats.org/officeDocument/2006/relationships/image" Target="../media/image32.png"/><Relationship Id="rId5" Type="http://schemas.openxmlformats.org/officeDocument/2006/relationships/image" Target="../media/image14.png"/><Relationship Id="rId15" Type="http://schemas.openxmlformats.org/officeDocument/2006/relationships/image" Target="../media/image23.png"/><Relationship Id="rId23" Type="http://schemas.openxmlformats.org/officeDocument/2006/relationships/image" Target="../media/image31.png"/><Relationship Id="rId28" Type="http://schemas.openxmlformats.org/officeDocument/2006/relationships/image" Target="../media/image36.PNG"/><Relationship Id="rId10" Type="http://schemas.openxmlformats.org/officeDocument/2006/relationships/image" Target="../media/image19.png"/><Relationship Id="rId19" Type="http://schemas.openxmlformats.org/officeDocument/2006/relationships/image" Target="../media/image27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microsoft.com/office/2007/relationships/hdphoto" Target="../media/hdphoto1.wdp"/><Relationship Id="rId22" Type="http://schemas.openxmlformats.org/officeDocument/2006/relationships/image" Target="../media/image30.png"/><Relationship Id="rId27" Type="http://schemas.openxmlformats.org/officeDocument/2006/relationships/image" Target="../media/image35.PNG"/><Relationship Id="rId30" Type="http://schemas.openxmlformats.org/officeDocument/2006/relationships/image" Target="../media/image4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microsoft.com/office/2007/relationships/hdphoto" Target="../media/hdphoto2.wdp"/><Relationship Id="rId4" Type="http://schemas.openxmlformats.org/officeDocument/2006/relationships/image" Target="../media/image39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diagramLayout" Target="../diagrams/layout1.xml"/><Relationship Id="rId7" Type="http://schemas.openxmlformats.org/officeDocument/2006/relationships/image" Target="../media/image39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10" Type="http://schemas.openxmlformats.org/officeDocument/2006/relationships/image" Target="../media/image41.pn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4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jpg"/><Relationship Id="rId3" Type="http://schemas.openxmlformats.org/officeDocument/2006/relationships/image" Target="../media/image43.png"/><Relationship Id="rId7" Type="http://schemas.openxmlformats.org/officeDocument/2006/relationships/image" Target="../media/image45.png"/><Relationship Id="rId2" Type="http://schemas.openxmlformats.org/officeDocument/2006/relationships/image" Target="../media/image42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microsoft.com/office/2007/relationships/hdphoto" Target="../media/hdphoto2.wdp"/><Relationship Id="rId10" Type="http://schemas.openxmlformats.org/officeDocument/2006/relationships/image" Target="../media/image48.png"/><Relationship Id="rId4" Type="http://schemas.openxmlformats.org/officeDocument/2006/relationships/image" Target="../media/image39.png"/><Relationship Id="rId9" Type="http://schemas.openxmlformats.org/officeDocument/2006/relationships/image" Target="../media/image4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39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microsoft.com/office/2007/relationships/hdphoto" Target="../media/hdphoto2.wdp"/><Relationship Id="rId9" Type="http://schemas.openxmlformats.org/officeDocument/2006/relationships/hyperlink" Target="https://www.wsj.com/market-data/quotes/cei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BB6E7A-2E05-4090-ABF3-9F0C7BB9BC1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F7FDD4-F706-4AD4-AB6F-95220C6FA12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/>
              <a:t>Friend Zone: </a:t>
            </a:r>
            <a:r>
              <a:rPr lang="en-US" dirty="0"/>
              <a:t>Liz Martinez, Greg Douglas, Jose Medina, and June Beaver</a:t>
            </a:r>
          </a:p>
          <a:p>
            <a:r>
              <a:rPr lang="en-US" sz="1400" i="1" dirty="0"/>
              <a:t>October 6, 2021</a:t>
            </a:r>
          </a:p>
        </p:txBody>
      </p:sp>
    </p:spTree>
    <p:extLst>
      <p:ext uri="{BB962C8B-B14F-4D97-AF65-F5344CB8AC3E}">
        <p14:creationId xmlns:p14="http://schemas.microsoft.com/office/powerpoint/2010/main" val="30679756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6022858-5A30-4C92-90B9-6234C2CF37E0}"/>
              </a:ext>
            </a:extLst>
          </p:cNvPr>
          <p:cNvSpPr/>
          <p:nvPr/>
        </p:nvSpPr>
        <p:spPr>
          <a:xfrm>
            <a:off x="9113942" y="6210795"/>
            <a:ext cx="2957326" cy="42965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Assimilation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2321C6-D740-4305-83CB-C036658CEC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5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61846" y="6288354"/>
            <a:ext cx="352095" cy="3520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D40DBEE-9337-43CB-B279-E417293156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5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09750" y="6288353"/>
            <a:ext cx="352095" cy="35209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64599B2-01F7-434D-9295-863BA55175DB}"/>
              </a:ext>
            </a:extLst>
          </p:cNvPr>
          <p:cNvSpPr/>
          <p:nvPr/>
        </p:nvSpPr>
        <p:spPr>
          <a:xfrm>
            <a:off x="0" y="0"/>
            <a:ext cx="8012706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Happily Ever After (may be not?)</a:t>
            </a:r>
          </a:p>
        </p:txBody>
      </p:sp>
    </p:spTree>
    <p:extLst>
      <p:ext uri="{BB962C8B-B14F-4D97-AF65-F5344CB8AC3E}">
        <p14:creationId xmlns:p14="http://schemas.microsoft.com/office/powerpoint/2010/main" val="12196474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6022858-5A30-4C92-90B9-6234C2CF37E0}"/>
              </a:ext>
            </a:extLst>
          </p:cNvPr>
          <p:cNvSpPr/>
          <p:nvPr/>
        </p:nvSpPr>
        <p:spPr>
          <a:xfrm>
            <a:off x="9113942" y="6210795"/>
            <a:ext cx="2957326" cy="42965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Assimilation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2321C6-D740-4305-83CB-C036658CEC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5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61846" y="6288354"/>
            <a:ext cx="352095" cy="3520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D40DBEE-9337-43CB-B279-E417293156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5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09750" y="6288353"/>
            <a:ext cx="352095" cy="35209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64599B2-01F7-434D-9295-863BA55175DB}"/>
              </a:ext>
            </a:extLst>
          </p:cNvPr>
          <p:cNvSpPr/>
          <p:nvPr/>
        </p:nvSpPr>
        <p:spPr>
          <a:xfrm>
            <a:off x="0" y="0"/>
            <a:ext cx="8012706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Happily Ever After (may be not?)</a:t>
            </a:r>
          </a:p>
        </p:txBody>
      </p:sp>
    </p:spTree>
    <p:extLst>
      <p:ext uri="{BB962C8B-B14F-4D97-AF65-F5344CB8AC3E}">
        <p14:creationId xmlns:p14="http://schemas.microsoft.com/office/powerpoint/2010/main" val="8288036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>
            <a:extLst>
              <a:ext uri="{FF2B5EF4-FFF2-40B4-BE49-F238E27FC236}">
                <a16:creationId xmlns:a16="http://schemas.microsoft.com/office/drawing/2014/main" id="{A741C8DB-64FF-4482-9416-D515196CEB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9087" y="4058316"/>
            <a:ext cx="2822368" cy="282236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F7A6E84D-3202-4A69-8FD5-286751A850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6914" y="1661635"/>
            <a:ext cx="3930833" cy="2944178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20B8B641-D9BA-44DC-91E8-C9B126B6CB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9449" y="1832529"/>
            <a:ext cx="2377655" cy="237765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D3CC91F8-1BCB-4484-9EE7-3EA659B7DB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73876" y="4107874"/>
            <a:ext cx="2996540" cy="299654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19D52F33-8724-4CAB-AA5D-8B6F79D03F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427" y="4462860"/>
            <a:ext cx="3095501" cy="309550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5FE811F3-5C1E-480C-A17B-763CAEEAD8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30355" y="5951"/>
            <a:ext cx="3218850" cy="2051312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93F86898-64C1-452A-AED8-6A25CEFC0AAC}"/>
              </a:ext>
            </a:extLst>
          </p:cNvPr>
          <p:cNvSpPr txBox="1"/>
          <p:nvPr/>
        </p:nvSpPr>
        <p:spPr>
          <a:xfrm>
            <a:off x="8594638" y="6247965"/>
            <a:ext cx="3090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Give us thumb up if you like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B1C0DF8B-7D63-4D4F-9287-6770D8D806A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64040" y="4312494"/>
            <a:ext cx="2309593" cy="2297876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06E5B90D-E66A-40BB-B672-5123518395E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427" y="594491"/>
            <a:ext cx="2953295" cy="221497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9684AB8-4C38-4223-9E20-F94188A9236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06739" y="4048539"/>
            <a:ext cx="982105" cy="98210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BCD4990-3130-4496-8413-7609B78392F3}"/>
              </a:ext>
            </a:extLst>
          </p:cNvPr>
          <p:cNvSpPr/>
          <p:nvPr/>
        </p:nvSpPr>
        <p:spPr>
          <a:xfrm>
            <a:off x="13568" y="5951"/>
            <a:ext cx="6159378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The World of Connection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29DE51E-F785-48A9-BE4D-48D948A90701}"/>
              </a:ext>
            </a:extLst>
          </p:cNvPr>
          <p:cNvSpPr txBox="1"/>
          <p:nvPr/>
        </p:nvSpPr>
        <p:spPr>
          <a:xfrm>
            <a:off x="1080327" y="879860"/>
            <a:ext cx="2813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9933FF"/>
                </a:solidFill>
              </a:rPr>
              <a:t>Are we ready to connect?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7D23A94-94EF-493A-BA9C-152589E9A8A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38196" y="2489935"/>
            <a:ext cx="1816133" cy="1816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418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3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4CE57A8-D230-4A02-BE1C-60B881ED9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1997690" y="5590870"/>
            <a:ext cx="467619" cy="789106"/>
          </a:xfrm>
          <a:prstGeom prst="rect">
            <a:avLst/>
          </a:prstGeom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A732F50C-2568-49B3-B26F-D8F4021450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1952" y="3974305"/>
            <a:ext cx="1583855" cy="1453420"/>
          </a:xfrm>
          <a:prstGeom prst="rect">
            <a:avLst/>
          </a:prstGeom>
        </p:spPr>
      </p:pic>
      <p:sp>
        <p:nvSpPr>
          <p:cNvPr id="77" name="Circle: Hollow 76">
            <a:extLst>
              <a:ext uri="{FF2B5EF4-FFF2-40B4-BE49-F238E27FC236}">
                <a16:creationId xmlns:a16="http://schemas.microsoft.com/office/drawing/2014/main" id="{E5A9F1C0-5A23-41EC-8024-E1B44AA3F6B3}"/>
              </a:ext>
            </a:extLst>
          </p:cNvPr>
          <p:cNvSpPr/>
          <p:nvPr/>
        </p:nvSpPr>
        <p:spPr>
          <a:xfrm>
            <a:off x="2142773" y="780077"/>
            <a:ext cx="5742036" cy="5602821"/>
          </a:xfrm>
          <a:prstGeom prst="donut">
            <a:avLst>
              <a:gd name="adj" fmla="val 856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1F7E35E9-9C7F-452A-97DD-FDEEF629CA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56597">
            <a:off x="1141186" y="2227935"/>
            <a:ext cx="1017092" cy="89996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70E2AFA8-1B65-4A5D-A5D1-CEE9FEC337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56597">
            <a:off x="1772772" y="1190064"/>
            <a:ext cx="1046243" cy="92575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0D80CB7-621E-4B5F-A270-8770CF7648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649" y="830001"/>
            <a:ext cx="990998" cy="92575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5FC29B7-3EB6-4A45-842C-6A476C4A67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8319458" flipH="1">
            <a:off x="1533783" y="920501"/>
            <a:ext cx="570994" cy="49282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03CDD39-2B00-42BB-8502-5FE45A9E0D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9478764">
            <a:off x="2043003" y="1826149"/>
            <a:ext cx="538804" cy="49959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18A9E8A-D86E-47F0-8322-D6C82C85D0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382897" y="1631809"/>
            <a:ext cx="467661" cy="43236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D63D152-2B7F-4BF8-B439-8BE36AFFE6C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H="1">
            <a:off x="67683" y="2083149"/>
            <a:ext cx="1059762" cy="96059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C2EA02B5-3CCF-4DA0-8093-0A36BFA6F35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30918" y="1975754"/>
            <a:ext cx="478658" cy="452598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BC9F264-4DA4-488E-9548-10863C8CFAE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9204" y="1388512"/>
            <a:ext cx="868591" cy="45872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7D61F580-FE90-4D42-A294-DA9C371443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2142773" y="810046"/>
            <a:ext cx="538804" cy="499597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E7D1542D-30CA-4300-897F-8581A8B86B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105595">
            <a:off x="1452345" y="2723367"/>
            <a:ext cx="612655" cy="447908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68367985-A694-446E-A4BB-3397DA094B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205014">
            <a:off x="2560263" y="1699977"/>
            <a:ext cx="414988" cy="374769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FEF14D71-D0E1-4FF1-8BEB-C552699971C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flipH="1">
            <a:off x="1973771" y="2603285"/>
            <a:ext cx="876807" cy="534222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DE010B47-AA57-4003-B669-BF0AE36A148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831335" y="1012257"/>
            <a:ext cx="432447" cy="346493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C8E7D8AA-5CD0-461C-BD76-661712D6E42A}"/>
              </a:ext>
            </a:extLst>
          </p:cNvPr>
          <p:cNvSpPr/>
          <p:nvPr/>
        </p:nvSpPr>
        <p:spPr>
          <a:xfrm>
            <a:off x="3165257" y="832631"/>
            <a:ext cx="2632394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1" cap="none" spc="0" dirty="0">
                <a:ln w="0"/>
                <a:solidFill>
                  <a:schemeClr val="accent5">
                    <a:lumMod val="75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E</a:t>
            </a:r>
            <a:r>
              <a:rPr lang="en-US" sz="2400" b="0" cap="none" spc="0" dirty="0">
                <a:ln w="0"/>
                <a:solidFill>
                  <a:schemeClr val="accent5">
                    <a:lumMod val="75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xploration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62ADB6BB-DC24-43D7-86BB-256D5F7E9E2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flipH="1">
            <a:off x="3070225" y="2004050"/>
            <a:ext cx="547022" cy="452598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AC539D5D-6CE3-4468-A313-FD4AC67C9EB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8899776" flipH="1">
            <a:off x="1036888" y="1008319"/>
            <a:ext cx="547022" cy="452598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B184F3E4-6C8B-4FB9-89E7-9DCF6DAEAC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105595">
            <a:off x="730684" y="1775812"/>
            <a:ext cx="612655" cy="447908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1F535022-2095-4B15-BD1F-12D8B076D9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26530" y="1533956"/>
            <a:ext cx="571160" cy="499597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1C292ADB-F1D8-4A57-82C1-731E9368D8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205014">
            <a:off x="873088" y="2311865"/>
            <a:ext cx="414988" cy="374769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859F035A-00A0-4875-9D3D-9C53DD2C35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105595">
            <a:off x="2496134" y="2081597"/>
            <a:ext cx="612655" cy="447908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46A5B44B-1585-4F99-8699-0F814B1A54B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16193" y="1195561"/>
            <a:ext cx="497310" cy="452598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4A543E71-3072-4DAA-A858-532ADC1F7AA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47380" y="2009735"/>
            <a:ext cx="868591" cy="45872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E6D2A304-F6B3-44A7-811E-DF9840B2118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colorTemperature colorTemp="2554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624166" flipH="1">
            <a:off x="6354496" y="2235793"/>
            <a:ext cx="832324" cy="681463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23C378E5-B673-4356-9154-17B1F0D0CDC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colorTemperature colorTemp="3683"/>
                    </a14:imgEffect>
                    <a14:imgEffect>
                      <a14:saturation sat="147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538405" flipH="1">
            <a:off x="6214070" y="3172694"/>
            <a:ext cx="520299" cy="425993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993A9806-A5AA-4780-924F-6C2B9D4EC8F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3396035" flipH="1">
            <a:off x="5748697" y="2491382"/>
            <a:ext cx="711167" cy="582266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A76236C7-15DF-49CD-A756-9FE1D570D37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3424875" flipH="1">
            <a:off x="6717133" y="2917871"/>
            <a:ext cx="735493" cy="602183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7754F297-48EE-472D-924A-A07F03677AD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colorTemperature colorTemp="3503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698376" flipH="1">
            <a:off x="7024270" y="2069751"/>
            <a:ext cx="520299" cy="425993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7FB17EAA-DCDD-49BE-A8B5-82A8FA298B1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colorTemperature colorTemp="3343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951425" flipH="1">
            <a:off x="7440467" y="2909090"/>
            <a:ext cx="618064" cy="506038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76793B2A-59A3-4458-91C4-DD82361E5D09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colorTemperature colorTemp="2991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595385" flipH="1">
            <a:off x="7309294" y="3978822"/>
            <a:ext cx="520299" cy="425993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C2AE3CF2-F903-4443-8E23-62BF61D3C53B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2714787" flipH="1">
            <a:off x="7223162" y="2600103"/>
            <a:ext cx="405642" cy="332118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DDECBFE5-73FD-4151-B77B-7C27F9176F6A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colorTemperature colorTemp="2817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714787" flipH="1">
            <a:off x="7259171" y="3489300"/>
            <a:ext cx="520299" cy="425993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F125D0A8-C3B6-4E4A-A8EC-877BBE8D9B8D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2714787" flipH="1">
            <a:off x="6212491" y="1799346"/>
            <a:ext cx="520299" cy="425993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2D12F106-B073-4BC8-94A6-185F312C9652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colorTemperature colorTemp="3242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714787" flipH="1">
            <a:off x="5714615" y="1908947"/>
            <a:ext cx="520299" cy="425993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665BC952-9C20-4CBB-A380-5CB83781798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3125446" flipH="1">
            <a:off x="6685714" y="3596074"/>
            <a:ext cx="711167" cy="582266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95785411-55E0-4E35-A4A7-72A0CEFF3B9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4175177" flipH="1">
            <a:off x="6531960" y="1454022"/>
            <a:ext cx="711167" cy="582266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CEA97B7E-E73F-4CA7-9CED-D107DB2692D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3466375" flipH="1">
            <a:off x="7632388" y="3385081"/>
            <a:ext cx="375117" cy="307126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A9028FC4-C029-4335-91A3-4183BF9FA94B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colorTemperature colorTemp="5183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718624" flipH="1">
            <a:off x="7772935" y="3713602"/>
            <a:ext cx="456604" cy="373843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EAF013E9-5E51-4FE3-BFD0-41E6A5E7946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3647904" flipH="1">
            <a:off x="7751098" y="4100832"/>
            <a:ext cx="372804" cy="305232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90C667FB-BC54-46D3-B460-AD26601DB5BA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colorTemperature colorTemp="3254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720590" flipH="1">
            <a:off x="8281654" y="3706848"/>
            <a:ext cx="277351" cy="227080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BF74B14D-0A7E-4237-95A4-658BDA64CF3B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3712118" flipH="1">
            <a:off x="8205561" y="3994996"/>
            <a:ext cx="263719" cy="215919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7ACE2559-7701-40E6-AD81-CD81BE2B00B3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colorTemperature colorTemp="3166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824074" flipH="1">
            <a:off x="8005164" y="3314662"/>
            <a:ext cx="364004" cy="298027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586E81A1-9669-4078-975A-C9432D95DD9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3704192" flipH="1">
            <a:off x="8510527" y="3915176"/>
            <a:ext cx="276417" cy="226316"/>
          </a:xfrm>
          <a:prstGeom prst="rect">
            <a:avLst/>
          </a:prstGeom>
        </p:spPr>
      </p:pic>
      <p:sp>
        <p:nvSpPr>
          <p:cNvPr id="75" name="Rectangle 74">
            <a:extLst>
              <a:ext uri="{FF2B5EF4-FFF2-40B4-BE49-F238E27FC236}">
                <a16:creationId xmlns:a16="http://schemas.microsoft.com/office/drawing/2014/main" id="{3E60861F-2B18-4012-BD90-F144E1B92E72}"/>
              </a:ext>
            </a:extLst>
          </p:cNvPr>
          <p:cNvSpPr/>
          <p:nvPr/>
        </p:nvSpPr>
        <p:spPr>
          <a:xfrm>
            <a:off x="7593949" y="1812282"/>
            <a:ext cx="1984972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0" cap="none" spc="0" dirty="0">
                <a:ln w="0"/>
                <a:solidFill>
                  <a:schemeClr val="accent5">
                    <a:lumMod val="75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A</a:t>
            </a:r>
            <a:r>
              <a:rPr lang="en-US" sz="2400" b="0" cap="none" spc="0" dirty="0">
                <a:ln w="0"/>
                <a:solidFill>
                  <a:schemeClr val="accent5">
                    <a:lumMod val="75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nalyze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26EC9F20-7885-43A8-8525-7204A12177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105595" flipH="1">
            <a:off x="2804714" y="1490840"/>
            <a:ext cx="669608" cy="447908"/>
          </a:xfrm>
          <a:prstGeom prst="rect">
            <a:avLst/>
          </a:prstGeom>
        </p:spPr>
      </p:pic>
      <p:sp>
        <p:nvSpPr>
          <p:cNvPr id="78" name="Rectangle 77">
            <a:extLst>
              <a:ext uri="{FF2B5EF4-FFF2-40B4-BE49-F238E27FC236}">
                <a16:creationId xmlns:a16="http://schemas.microsoft.com/office/drawing/2014/main" id="{74714E03-0EBB-43EE-8F2B-E6C57E5A1B74}"/>
              </a:ext>
            </a:extLst>
          </p:cNvPr>
          <p:cNvSpPr/>
          <p:nvPr/>
        </p:nvSpPr>
        <p:spPr>
          <a:xfrm>
            <a:off x="2862203" y="4755412"/>
            <a:ext cx="2240188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0" cap="none" spc="0" dirty="0">
                <a:ln w="0"/>
                <a:solidFill>
                  <a:schemeClr val="accent5">
                    <a:lumMod val="75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A</a:t>
            </a:r>
            <a:r>
              <a:rPr lang="en-US" sz="2400" b="0" cap="none" spc="0" dirty="0">
                <a:ln w="0"/>
                <a:solidFill>
                  <a:schemeClr val="accent5">
                    <a:lumMod val="75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ssimilation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EA374C-DADC-4D5D-A6E4-17A0B3248D62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948180" y="5584993"/>
            <a:ext cx="495921" cy="7813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70F0293-3EB7-48D4-BFCA-E4F55E640BF5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255197" y="4096885"/>
            <a:ext cx="1483499" cy="92575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FF35825-EFD4-4788-BCAB-BA4E21D2BA7A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 flipH="1">
            <a:off x="1444101" y="5595254"/>
            <a:ext cx="526071" cy="78033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6D46A18-2AA0-4A7B-8A64-D60CC9C1F7D9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 flipH="1">
            <a:off x="2487974" y="5590870"/>
            <a:ext cx="490999" cy="79202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E533E7D-4F15-41F3-BBFC-2ABA9AC7148B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716193" y="4740628"/>
            <a:ext cx="596026" cy="768262"/>
          </a:xfrm>
          <a:prstGeom prst="rect">
            <a:avLst/>
          </a:prstGeom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609421B2-FB32-4527-A7DD-FA7A88517ED4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9273876" y="4107874"/>
            <a:ext cx="2996540" cy="2996540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id="{71E5D89C-EC99-424A-AC0E-BE284C71481A}"/>
              </a:ext>
            </a:extLst>
          </p:cNvPr>
          <p:cNvSpPr txBox="1"/>
          <p:nvPr/>
        </p:nvSpPr>
        <p:spPr>
          <a:xfrm>
            <a:off x="8594638" y="6247965"/>
            <a:ext cx="3182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Give us thumb up if you like</a:t>
            </a:r>
          </a:p>
        </p:txBody>
      </p:sp>
      <p:sp>
        <p:nvSpPr>
          <p:cNvPr id="17" name="Flowchart: Connector 16">
            <a:extLst>
              <a:ext uri="{FF2B5EF4-FFF2-40B4-BE49-F238E27FC236}">
                <a16:creationId xmlns:a16="http://schemas.microsoft.com/office/drawing/2014/main" id="{99B7C94D-BD38-410C-A8EB-33365E792A63}"/>
              </a:ext>
            </a:extLst>
          </p:cNvPr>
          <p:cNvSpPr/>
          <p:nvPr/>
        </p:nvSpPr>
        <p:spPr>
          <a:xfrm>
            <a:off x="3971376" y="2725709"/>
            <a:ext cx="2049381" cy="1870364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Ready for the tour?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6394FE5-3297-4404-8CFB-20187943908D}"/>
              </a:ext>
            </a:extLst>
          </p:cNvPr>
          <p:cNvSpPr/>
          <p:nvPr/>
        </p:nvSpPr>
        <p:spPr>
          <a:xfrm>
            <a:off x="11919" y="11374"/>
            <a:ext cx="8318303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Birds migration into our life circle</a:t>
            </a:r>
          </a:p>
        </p:txBody>
      </p:sp>
    </p:spTree>
    <p:extLst>
      <p:ext uri="{BB962C8B-B14F-4D97-AF65-F5344CB8AC3E}">
        <p14:creationId xmlns:p14="http://schemas.microsoft.com/office/powerpoint/2010/main" val="2466109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0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0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0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8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5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5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5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6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6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5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3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6" fill="hold">
                      <p:stCondLst>
                        <p:cond delay="indefinite"/>
                      </p:stCondLst>
                      <p:childTnLst>
                        <p:par>
                          <p:cTn id="197" fill="hold">
                            <p:stCondLst>
                              <p:cond delay="0"/>
                            </p:stCondLst>
                            <p:childTnLst>
                              <p:par>
                                <p:cTn id="19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2" fill="hold">
                      <p:stCondLst>
                        <p:cond delay="indefinite"/>
                      </p:stCondLst>
                      <p:childTnLst>
                        <p:par>
                          <p:cTn id="203" fill="hold">
                            <p:stCondLst>
                              <p:cond delay="0"/>
                            </p:stCondLst>
                            <p:childTnLst>
                              <p:par>
                                <p:cTn id="204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1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1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1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0" fill="hold">
                      <p:stCondLst>
                        <p:cond delay="indefinite"/>
                      </p:stCondLst>
                      <p:childTnLst>
                        <p:par>
                          <p:cTn id="221" fill="hold">
                            <p:stCondLst>
                              <p:cond delay="0"/>
                            </p:stCondLst>
                            <p:childTnLst>
                              <p:par>
                                <p:cTn id="2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5" fill="hold">
                      <p:stCondLst>
                        <p:cond delay="indefinite"/>
                      </p:stCondLst>
                      <p:childTnLst>
                        <p:par>
                          <p:cTn id="226" fill="hold">
                            <p:stCondLst>
                              <p:cond delay="0"/>
                            </p:stCondLst>
                            <p:childTnLst>
                              <p:par>
                                <p:cTn id="2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9" fill="hold">
                      <p:stCondLst>
                        <p:cond delay="indefinite"/>
                      </p:stCondLst>
                      <p:childTnLst>
                        <p:par>
                          <p:cTn id="230" fill="hold">
                            <p:stCondLst>
                              <p:cond delay="0"/>
                            </p:stCondLst>
                            <p:childTnLst>
                              <p:par>
                                <p:cTn id="2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3" fill="hold">
                      <p:stCondLst>
                        <p:cond delay="indefinite"/>
                      </p:stCondLst>
                      <p:childTnLst>
                        <p:par>
                          <p:cTn id="234" fill="hold">
                            <p:stCondLst>
                              <p:cond delay="0"/>
                            </p:stCondLst>
                            <p:childTnLst>
                              <p:par>
                                <p:cTn id="2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7" fill="hold">
                      <p:stCondLst>
                        <p:cond delay="indefinite"/>
                      </p:stCondLst>
                      <p:childTnLst>
                        <p:par>
                          <p:cTn id="238" fill="hold">
                            <p:stCondLst>
                              <p:cond delay="0"/>
                            </p:stCondLst>
                            <p:childTnLst>
                              <p:par>
                                <p:cTn id="2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1" fill="hold">
                      <p:stCondLst>
                        <p:cond delay="indefinite"/>
                      </p:stCondLst>
                      <p:childTnLst>
                        <p:par>
                          <p:cTn id="242" fill="hold">
                            <p:stCondLst>
                              <p:cond delay="0"/>
                            </p:stCondLst>
                            <p:childTnLst>
                              <p:par>
                                <p:cTn id="2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5" fill="hold">
                      <p:stCondLst>
                        <p:cond delay="indefinite"/>
                      </p:stCondLst>
                      <p:childTnLst>
                        <p:par>
                          <p:cTn id="246" fill="hold">
                            <p:stCondLst>
                              <p:cond delay="0"/>
                            </p:stCondLst>
                            <p:childTnLst>
                              <p:par>
                                <p:cTn id="2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9" fill="hold">
                      <p:stCondLst>
                        <p:cond delay="indefinite"/>
                      </p:stCondLst>
                      <p:childTnLst>
                        <p:par>
                          <p:cTn id="250" fill="hold">
                            <p:stCondLst>
                              <p:cond delay="0"/>
                            </p:stCondLst>
                            <p:childTnLst>
                              <p:par>
                                <p:cTn id="2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3" fill="hold">
                      <p:stCondLst>
                        <p:cond delay="indefinite"/>
                      </p:stCondLst>
                      <p:childTnLst>
                        <p:par>
                          <p:cTn id="254" fill="hold">
                            <p:stCondLst>
                              <p:cond delay="0"/>
                            </p:stCondLst>
                            <p:childTnLst>
                              <p:par>
                                <p:cTn id="2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7" fill="hold">
                      <p:stCondLst>
                        <p:cond delay="indefinite"/>
                      </p:stCondLst>
                      <p:childTnLst>
                        <p:par>
                          <p:cTn id="258" fill="hold">
                            <p:stCondLst>
                              <p:cond delay="0"/>
                            </p:stCondLst>
                            <p:childTnLst>
                              <p:par>
                                <p:cTn id="2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1" fill="hold">
                      <p:stCondLst>
                        <p:cond delay="indefinite"/>
                      </p:stCondLst>
                      <p:childTnLst>
                        <p:par>
                          <p:cTn id="262" fill="hold">
                            <p:stCondLst>
                              <p:cond delay="0"/>
                            </p:stCondLst>
                            <p:childTnLst>
                              <p:par>
                                <p:cTn id="2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5" fill="hold">
                      <p:stCondLst>
                        <p:cond delay="indefinite"/>
                      </p:stCondLst>
                      <p:childTnLst>
                        <p:par>
                          <p:cTn id="266" fill="hold">
                            <p:stCondLst>
                              <p:cond delay="0"/>
                            </p:stCondLst>
                            <p:childTnLst>
                              <p:par>
                                <p:cTn id="2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9" fill="hold">
                      <p:stCondLst>
                        <p:cond delay="indefinite"/>
                      </p:stCondLst>
                      <p:childTnLst>
                        <p:par>
                          <p:cTn id="270" fill="hold">
                            <p:stCondLst>
                              <p:cond delay="0"/>
                            </p:stCondLst>
                            <p:childTnLst>
                              <p:par>
                                <p:cTn id="2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3" fill="hold">
                      <p:stCondLst>
                        <p:cond delay="indefinite"/>
                      </p:stCondLst>
                      <p:childTnLst>
                        <p:par>
                          <p:cTn id="274" fill="hold">
                            <p:stCondLst>
                              <p:cond delay="0"/>
                            </p:stCondLst>
                            <p:childTnLst>
                              <p:par>
                                <p:cTn id="2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7" fill="hold">
                      <p:stCondLst>
                        <p:cond delay="indefinite"/>
                      </p:stCondLst>
                      <p:childTnLst>
                        <p:par>
                          <p:cTn id="278" fill="hold">
                            <p:stCondLst>
                              <p:cond delay="0"/>
                            </p:stCondLst>
                            <p:childTnLst>
                              <p:par>
                                <p:cTn id="2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1" fill="hold">
                      <p:stCondLst>
                        <p:cond delay="indefinite"/>
                      </p:stCondLst>
                      <p:childTnLst>
                        <p:par>
                          <p:cTn id="282" fill="hold">
                            <p:stCondLst>
                              <p:cond delay="0"/>
                            </p:stCondLst>
                            <p:childTnLst>
                              <p:par>
                                <p:cTn id="2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5" fill="hold">
                      <p:stCondLst>
                        <p:cond delay="indefinite"/>
                      </p:stCondLst>
                      <p:childTnLst>
                        <p:par>
                          <p:cTn id="286" fill="hold">
                            <p:stCondLst>
                              <p:cond delay="0"/>
                            </p:stCondLst>
                            <p:childTnLst>
                              <p:par>
                                <p:cTn id="2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9" fill="hold">
                      <p:stCondLst>
                        <p:cond delay="indefinite"/>
                      </p:stCondLst>
                      <p:childTnLst>
                        <p:par>
                          <p:cTn id="290" fill="hold">
                            <p:stCondLst>
                              <p:cond delay="0"/>
                            </p:stCondLst>
                            <p:childTnLst>
                              <p:par>
                                <p:cTn id="29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3" fill="hold">
                      <p:stCondLst>
                        <p:cond delay="indefinite"/>
                      </p:stCondLst>
                      <p:childTnLst>
                        <p:par>
                          <p:cTn id="294" fill="hold">
                            <p:stCondLst>
                              <p:cond delay="0"/>
                            </p:stCondLst>
                            <p:childTnLst>
                              <p:par>
                                <p:cTn id="29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7" fill="hold">
                      <p:stCondLst>
                        <p:cond delay="indefinite"/>
                      </p:stCondLst>
                      <p:childTnLst>
                        <p:par>
                          <p:cTn id="298" fill="hold">
                            <p:stCondLst>
                              <p:cond delay="0"/>
                            </p:stCondLst>
                            <p:childTnLst>
                              <p:par>
                                <p:cTn id="29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1" fill="hold">
                      <p:stCondLst>
                        <p:cond delay="indefinite"/>
                      </p:stCondLst>
                      <p:childTnLst>
                        <p:par>
                          <p:cTn id="302" fill="hold">
                            <p:stCondLst>
                              <p:cond delay="0"/>
                            </p:stCondLst>
                            <p:childTnLst>
                              <p:par>
                                <p:cTn id="30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5" fill="hold">
                      <p:stCondLst>
                        <p:cond delay="indefinite"/>
                      </p:stCondLst>
                      <p:childTnLst>
                        <p:par>
                          <p:cTn id="306" fill="hold">
                            <p:stCondLst>
                              <p:cond delay="0"/>
                            </p:stCondLst>
                            <p:childTnLst>
                              <p:par>
                                <p:cTn id="307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09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0" fill="hold">
                      <p:stCondLst>
                        <p:cond delay="indefinite"/>
                      </p:stCondLst>
                      <p:childTnLst>
                        <p:par>
                          <p:cTn id="311" fill="hold">
                            <p:stCondLst>
                              <p:cond delay="0"/>
                            </p:stCondLst>
                            <p:childTnLst>
                              <p:par>
                                <p:cTn id="312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14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5" fill="hold">
                      <p:stCondLst>
                        <p:cond delay="indefinite"/>
                      </p:stCondLst>
                      <p:childTnLst>
                        <p:par>
                          <p:cTn id="316" fill="hold">
                            <p:stCondLst>
                              <p:cond delay="0"/>
                            </p:stCondLst>
                            <p:childTnLst>
                              <p:par>
                                <p:cTn id="317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19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0" fill="hold">
                      <p:stCondLst>
                        <p:cond delay="indefinite"/>
                      </p:stCondLst>
                      <p:childTnLst>
                        <p:par>
                          <p:cTn id="321" fill="hold">
                            <p:stCondLst>
                              <p:cond delay="0"/>
                            </p:stCondLst>
                            <p:childTnLst>
                              <p:par>
                                <p:cTn id="322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24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5" fill="hold">
                      <p:stCondLst>
                        <p:cond delay="indefinite"/>
                      </p:stCondLst>
                      <p:childTnLst>
                        <p:par>
                          <p:cTn id="326" fill="hold">
                            <p:stCondLst>
                              <p:cond delay="0"/>
                            </p:stCondLst>
                            <p:childTnLst>
                              <p:par>
                                <p:cTn id="327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3" fill="hold">
                      <p:stCondLst>
                        <p:cond delay="indefinite"/>
                      </p:stCondLst>
                      <p:childTnLst>
                        <p:par>
                          <p:cTn id="334" fill="hold">
                            <p:stCondLst>
                              <p:cond delay="0"/>
                            </p:stCondLst>
                            <p:childTnLst>
                              <p:par>
                                <p:cTn id="33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1" fill="hold">
                      <p:stCondLst>
                        <p:cond delay="indefinite"/>
                      </p:stCondLst>
                      <p:childTnLst>
                        <p:par>
                          <p:cTn id="342" fill="hold">
                            <p:stCondLst>
                              <p:cond delay="0"/>
                            </p:stCondLst>
                            <p:childTnLst>
                              <p:par>
                                <p:cTn id="3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7" fill="hold">
                      <p:stCondLst>
                        <p:cond delay="indefinite"/>
                      </p:stCondLst>
                      <p:childTnLst>
                        <p:par>
                          <p:cTn id="348" fill="hold">
                            <p:stCondLst>
                              <p:cond delay="0"/>
                            </p:stCondLst>
                            <p:childTnLst>
                              <p:par>
                                <p:cTn id="3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1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2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3" fill="hold">
                      <p:stCondLst>
                        <p:cond delay="indefinite"/>
                      </p:stCondLst>
                      <p:childTnLst>
                        <p:par>
                          <p:cTn id="354" fill="hold">
                            <p:stCondLst>
                              <p:cond delay="0"/>
                            </p:stCondLst>
                            <p:childTnLst>
                              <p:par>
                                <p:cTn id="35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7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8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9" fill="hold">
                      <p:stCondLst>
                        <p:cond delay="indefinite"/>
                      </p:stCondLst>
                      <p:childTnLst>
                        <p:par>
                          <p:cTn id="360" fill="hold">
                            <p:stCondLst>
                              <p:cond delay="0"/>
                            </p:stCondLst>
                            <p:childTnLst>
                              <p:par>
                                <p:cTn id="361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3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4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5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6" fill="hold">
                      <p:stCondLst>
                        <p:cond delay="indefinite"/>
                      </p:stCondLst>
                      <p:childTnLst>
                        <p:par>
                          <p:cTn id="367" fill="hold">
                            <p:stCondLst>
                              <p:cond delay="0"/>
                            </p:stCondLst>
                            <p:childTnLst>
                              <p:par>
                                <p:cTn id="368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0" dur="2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1" dur="2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2" dur="2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3" fill="hold">
                      <p:stCondLst>
                        <p:cond delay="indefinite"/>
                      </p:stCondLst>
                      <p:childTnLst>
                        <p:par>
                          <p:cTn id="374" fill="hold">
                            <p:stCondLst>
                              <p:cond delay="0"/>
                            </p:stCondLst>
                            <p:childTnLst>
                              <p:par>
                                <p:cTn id="37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8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8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8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8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9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75" grpId="0"/>
      <p:bldP spid="78" grpId="0"/>
      <p:bldP spid="81" grpId="0"/>
      <p:bldP spid="1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B7DB8B5-9550-4CA6-B3E8-815259440EE3}"/>
              </a:ext>
            </a:extLst>
          </p:cNvPr>
          <p:cNvSpPr/>
          <p:nvPr/>
        </p:nvSpPr>
        <p:spPr>
          <a:xfrm>
            <a:off x="397824" y="1211281"/>
            <a:ext cx="4661854" cy="556766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BCDF77D-CDBE-4305-837C-5E937C4F72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555" y="3237831"/>
            <a:ext cx="3087584" cy="2860700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6022858-5A30-4C92-90B9-6234C2CF37E0}"/>
              </a:ext>
            </a:extLst>
          </p:cNvPr>
          <p:cNvSpPr/>
          <p:nvPr/>
        </p:nvSpPr>
        <p:spPr>
          <a:xfrm>
            <a:off x="9113942" y="6210795"/>
            <a:ext cx="2957326" cy="42965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Data Exploration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2321C6-D740-4305-83CB-C036658CEC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5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61846" y="6288354"/>
            <a:ext cx="352095" cy="3520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D40DBEE-9337-43CB-B279-E417293156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5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09750" y="6288353"/>
            <a:ext cx="352095" cy="35209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8668128-4C07-41C3-97FC-6557BF6EF5EB}"/>
              </a:ext>
            </a:extLst>
          </p:cNvPr>
          <p:cNvSpPr/>
          <p:nvPr/>
        </p:nvSpPr>
        <p:spPr>
          <a:xfrm>
            <a:off x="6529" y="0"/>
            <a:ext cx="4661854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Realm</a:t>
            </a:r>
            <a:r>
              <a:rPr lang="en-US" sz="48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 of tweeps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D3CF914-825F-454C-AB7A-5EF9984EF163}"/>
              </a:ext>
            </a:extLst>
          </p:cNvPr>
          <p:cNvSpPr/>
          <p:nvPr/>
        </p:nvSpPr>
        <p:spPr>
          <a:xfrm>
            <a:off x="59827" y="759469"/>
            <a:ext cx="1776448" cy="2616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1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# RiceFinTech, # FinTech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E496D5-6D4B-45A5-8C09-5ED38D19B62A}"/>
              </a:ext>
            </a:extLst>
          </p:cNvPr>
          <p:cNvSpPr txBox="1"/>
          <p:nvPr/>
        </p:nvSpPr>
        <p:spPr>
          <a:xfrm>
            <a:off x="1011119" y="6144354"/>
            <a:ext cx="29787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Source: Medium, </a:t>
            </a:r>
            <a:r>
              <a:rPr lang="en-US" sz="1200" i="1" dirty="0" err="1"/>
              <a:t>DataCamp</a:t>
            </a:r>
            <a:r>
              <a:rPr lang="en-US" sz="1200" i="1" dirty="0"/>
              <a:t>, </a:t>
            </a:r>
            <a:r>
              <a:rPr lang="en-US" sz="1200" i="1" dirty="0" err="1"/>
              <a:t>RealPython</a:t>
            </a:r>
            <a:endParaRPr lang="en-US" sz="1200" i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AC38B6-8698-4BEE-A843-1DC7402F7189}"/>
              </a:ext>
            </a:extLst>
          </p:cNvPr>
          <p:cNvSpPr txBox="1"/>
          <p:nvPr/>
        </p:nvSpPr>
        <p:spPr>
          <a:xfrm>
            <a:off x="5234085" y="415498"/>
            <a:ext cx="5619998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Sentiment Classifier in Python</a:t>
            </a:r>
          </a:p>
          <a:p>
            <a:endParaRPr lang="en-US" sz="2400" b="1" dirty="0"/>
          </a:p>
          <a:p>
            <a:r>
              <a:rPr lang="en-US" b="1" dirty="0"/>
              <a:t>Naïve Bayes Classifier </a:t>
            </a:r>
            <a:r>
              <a:rPr lang="en-US" dirty="0"/>
              <a:t>using NLTK (Natural Language toolkit) libraries – The tool provide the dataset that categorizes each review as positive or negative</a:t>
            </a:r>
          </a:p>
          <a:p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Frequency Distribution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Extracting Concordance and Collocations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600" dirty="0"/>
              <a:t>Popular NLP Sentiment analysis packages: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b="1" dirty="0" err="1"/>
              <a:t>scikit</a:t>
            </a:r>
            <a:r>
              <a:rPr lang="en-US" sz="1600" b="1" dirty="0"/>
              <a:t>-learn Classifiers With NLTK</a:t>
            </a:r>
            <a:endParaRPr lang="en-US" sz="1600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b="1" dirty="0"/>
              <a:t>VADER</a:t>
            </a:r>
            <a:r>
              <a:rPr lang="en-US" sz="1600" dirty="0"/>
              <a:t> (</a:t>
            </a:r>
            <a:r>
              <a:rPr lang="en-US" sz="1600" b="1" dirty="0"/>
              <a:t>V</a:t>
            </a:r>
            <a:r>
              <a:rPr lang="en-US" sz="1600" dirty="0"/>
              <a:t>alence </a:t>
            </a:r>
            <a:r>
              <a:rPr lang="en-US" sz="1600" b="1" dirty="0"/>
              <a:t>A</a:t>
            </a:r>
            <a:r>
              <a:rPr lang="en-US" sz="1600" dirty="0"/>
              <a:t>ware </a:t>
            </a:r>
            <a:r>
              <a:rPr lang="en-US" sz="1600" b="1" dirty="0"/>
              <a:t>D</a:t>
            </a:r>
            <a:r>
              <a:rPr lang="en-US" sz="1600" dirty="0"/>
              <a:t>ictionary and </a:t>
            </a:r>
            <a:r>
              <a:rPr lang="en-US" sz="1600" dirty="0" err="1"/>
              <a:t>s</a:t>
            </a:r>
            <a:r>
              <a:rPr lang="en-US" sz="1600" b="1" dirty="0" err="1"/>
              <a:t>E</a:t>
            </a:r>
            <a:r>
              <a:rPr lang="en-US" sz="1600" dirty="0" err="1"/>
              <a:t>ntiment</a:t>
            </a:r>
            <a:r>
              <a:rPr lang="en-US" sz="1600" dirty="0"/>
              <a:t> </a:t>
            </a:r>
            <a:r>
              <a:rPr lang="en-US" sz="1600" b="1" dirty="0"/>
              <a:t>R</a:t>
            </a:r>
            <a:r>
              <a:rPr lang="en-US" sz="1600" dirty="0"/>
              <a:t>easoner): built-in pretrained sentiment analyzer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b="1" dirty="0"/>
              <a:t>TextBlob</a:t>
            </a:r>
            <a:r>
              <a:rPr lang="en-US" sz="1600" dirty="0"/>
              <a:t>: provide access to common text-processing operations through a familiar interface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b="1" dirty="0"/>
              <a:t>SentiWordNet</a:t>
            </a:r>
            <a:r>
              <a:rPr lang="en-US" sz="1600" dirty="0"/>
              <a:t>: an opinion lexicon derived from the WordNet database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b="1" dirty="0"/>
              <a:t>Flair</a:t>
            </a:r>
            <a:r>
              <a:rPr lang="en-US" sz="1600" dirty="0"/>
              <a:t>: embedding based python packages (classify vector for each </a:t>
            </a:r>
            <a:r>
              <a:rPr lang="en-US" sz="1600" dirty="0" err="1"/>
              <a:t>synonymically</a:t>
            </a:r>
            <a:r>
              <a:rPr lang="en-US" sz="1600" dirty="0"/>
              <a:t> similar words group)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2CA3E2C-13C0-49A6-AA6A-C42479A8C014}"/>
              </a:ext>
            </a:extLst>
          </p:cNvPr>
          <p:cNvSpPr txBox="1"/>
          <p:nvPr/>
        </p:nvSpPr>
        <p:spPr>
          <a:xfrm>
            <a:off x="676894" y="1401363"/>
            <a:ext cx="4215740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What is sentiment analysis?</a:t>
            </a:r>
          </a:p>
          <a:p>
            <a:endParaRPr lang="en-US" b="1" dirty="0">
              <a:solidFill>
                <a:schemeClr val="bg1"/>
              </a:solidFill>
            </a:endParaRPr>
          </a:p>
          <a:p>
            <a:r>
              <a:rPr lang="en-US" sz="1600" dirty="0">
                <a:solidFill>
                  <a:schemeClr val="bg1"/>
                </a:solidFill>
              </a:rPr>
              <a:t>Sentiment analysis is the task of determining the emotional value of a given expression in natural language.</a:t>
            </a:r>
          </a:p>
        </p:txBody>
      </p:sp>
    </p:spTree>
    <p:extLst>
      <p:ext uri="{BB962C8B-B14F-4D97-AF65-F5344CB8AC3E}">
        <p14:creationId xmlns:p14="http://schemas.microsoft.com/office/powerpoint/2010/main" val="4071654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0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0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0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4" grpId="0"/>
      <p:bldP spid="1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6022858-5A30-4C92-90B9-6234C2CF37E0}"/>
              </a:ext>
            </a:extLst>
          </p:cNvPr>
          <p:cNvSpPr/>
          <p:nvPr/>
        </p:nvSpPr>
        <p:spPr>
          <a:xfrm>
            <a:off x="9113942" y="6210795"/>
            <a:ext cx="2957326" cy="42965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Data Exploration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2321C6-D740-4305-83CB-C036658CEC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5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61846" y="6288354"/>
            <a:ext cx="352095" cy="3520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D40DBEE-9337-43CB-B279-E417293156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5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09750" y="6288353"/>
            <a:ext cx="352095" cy="35209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8668128-4C07-41C3-97FC-6557BF6EF5EB}"/>
              </a:ext>
            </a:extLst>
          </p:cNvPr>
          <p:cNvSpPr/>
          <p:nvPr/>
        </p:nvSpPr>
        <p:spPr>
          <a:xfrm>
            <a:off x="6529" y="0"/>
            <a:ext cx="4661854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Realm</a:t>
            </a:r>
            <a:r>
              <a:rPr lang="en-US" sz="48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 of tweeps</a:t>
            </a:r>
          </a:p>
        </p:txBody>
      </p:sp>
    </p:spTree>
    <p:extLst>
      <p:ext uri="{BB962C8B-B14F-4D97-AF65-F5344CB8AC3E}">
        <p14:creationId xmlns:p14="http://schemas.microsoft.com/office/powerpoint/2010/main" val="25173564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95859852-717A-4685-8033-936EA060D3C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12814720"/>
              </p:ext>
            </p:extLst>
          </p:nvPr>
        </p:nvGraphicFramePr>
        <p:xfrm>
          <a:off x="1236413" y="1410773"/>
          <a:ext cx="6821240" cy="51842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6022858-5A30-4C92-90B9-6234C2CF37E0}"/>
              </a:ext>
            </a:extLst>
          </p:cNvPr>
          <p:cNvSpPr/>
          <p:nvPr/>
        </p:nvSpPr>
        <p:spPr>
          <a:xfrm>
            <a:off x="9113942" y="6210795"/>
            <a:ext cx="2957326" cy="42965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Data Exploration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2321C6-D740-4305-83CB-C036658CECA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5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61846" y="6288354"/>
            <a:ext cx="352095" cy="3520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D40DBEE-9337-43CB-B279-E4172931561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5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09750" y="6288353"/>
            <a:ext cx="352095" cy="35209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8668128-4C07-41C3-97FC-6557BF6EF5EB}"/>
              </a:ext>
            </a:extLst>
          </p:cNvPr>
          <p:cNvSpPr/>
          <p:nvPr/>
        </p:nvSpPr>
        <p:spPr>
          <a:xfrm>
            <a:off x="6529" y="0"/>
            <a:ext cx="4661854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Realm</a:t>
            </a:r>
            <a:r>
              <a:rPr lang="en-US" sz="48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 of tweeps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4A3FBE9-3E1B-44DE-B33A-EF5E9141E71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3954" y="4847759"/>
            <a:ext cx="3732810" cy="187196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A3A8669-6B19-4746-8175-BD616CE5353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68383" y="1523577"/>
            <a:ext cx="3660441" cy="185737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B9AFE2D-83C7-42FE-AB78-7268D72C2300}"/>
              </a:ext>
            </a:extLst>
          </p:cNvPr>
          <p:cNvSpPr txBox="1"/>
          <p:nvPr/>
        </p:nvSpPr>
        <p:spPr>
          <a:xfrm>
            <a:off x="4789128" y="1049023"/>
            <a:ext cx="35539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Wordcloud – </a:t>
            </a:r>
            <a:r>
              <a:rPr lang="en-US" sz="2000" b="1" dirty="0">
                <a:solidFill>
                  <a:schemeClr val="accent4">
                    <a:lumMod val="75000"/>
                  </a:schemeClr>
                </a:solidFill>
              </a:rPr>
              <a:t>Positive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 Sentiment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EA2FC1C-D2DB-47E9-AEB5-12E733138DDA}"/>
              </a:ext>
            </a:extLst>
          </p:cNvPr>
          <p:cNvSpPr txBox="1"/>
          <p:nvPr/>
        </p:nvSpPr>
        <p:spPr>
          <a:xfrm>
            <a:off x="984971" y="4348258"/>
            <a:ext cx="36654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Wordcloud – </a:t>
            </a:r>
            <a:r>
              <a:rPr lang="en-US" sz="2000" b="1" dirty="0">
                <a:solidFill>
                  <a:schemeClr val="accent4">
                    <a:lumMod val="75000"/>
                  </a:schemeClr>
                </a:solidFill>
              </a:rPr>
              <a:t>Negative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 Sentiment</a:t>
            </a:r>
          </a:p>
        </p:txBody>
      </p:sp>
    </p:spTree>
    <p:extLst>
      <p:ext uri="{BB962C8B-B14F-4D97-AF65-F5344CB8AC3E}">
        <p14:creationId xmlns:p14="http://schemas.microsoft.com/office/powerpoint/2010/main" val="4059394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2" grpId="0">
        <p:bldAsOne/>
      </p:bldGraphic>
      <p:bldP spid="13" grpId="0"/>
      <p:bldP spid="1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6AE47F3D-95D9-4710-BAA2-FA2D5D7192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2299" y="-414412"/>
            <a:ext cx="2144443" cy="160833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9E33210-17F3-4A0A-8A5B-A34D9C7350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0641" y="3238173"/>
            <a:ext cx="4175599" cy="2778671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6022858-5A30-4C92-90B9-6234C2CF37E0}"/>
              </a:ext>
            </a:extLst>
          </p:cNvPr>
          <p:cNvSpPr/>
          <p:nvPr/>
        </p:nvSpPr>
        <p:spPr>
          <a:xfrm>
            <a:off x="9113942" y="6210795"/>
            <a:ext cx="2957326" cy="42965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Impact Analysis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2321C6-D740-4305-83CB-C036658CEC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5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61846" y="6288354"/>
            <a:ext cx="352095" cy="3520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D40DBEE-9337-43CB-B279-E417293156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5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09750" y="6288353"/>
            <a:ext cx="352095" cy="3520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8CA3AE8-DE8A-4E6E-9903-C40386A0A9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195" y="1129097"/>
            <a:ext cx="4092681" cy="272845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A9101EF-797B-4EFC-ABAB-FD4D17E7E06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4340" y="3738224"/>
            <a:ext cx="4509221" cy="300414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1FD6A31-3E9C-4710-85F0-15761F54AD4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57459" y="922519"/>
            <a:ext cx="4582886" cy="25778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E6371F0-F0E8-4B3C-BEEB-57D34350DA3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87033" y="1369366"/>
            <a:ext cx="4273345" cy="2846115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CDEE9CC7-593C-4774-B3D1-9604B43EA098}"/>
              </a:ext>
            </a:extLst>
          </p:cNvPr>
          <p:cNvSpPr/>
          <p:nvPr/>
        </p:nvSpPr>
        <p:spPr>
          <a:xfrm>
            <a:off x="0" y="-20455"/>
            <a:ext cx="403668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dirty="0" err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Memoji</a:t>
            </a:r>
            <a:r>
              <a:rPr lang="en-US" sz="4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 Feelings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9549D859-2C36-46F7-B48E-7D6E7B8430D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37858" y="4480004"/>
            <a:ext cx="4175599" cy="2377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361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E561C1A2-ABA9-428D-A13A-E1D53FCEF486}"/>
              </a:ext>
            </a:extLst>
          </p:cNvPr>
          <p:cNvSpPr/>
          <p:nvPr/>
        </p:nvSpPr>
        <p:spPr>
          <a:xfrm>
            <a:off x="5791241" y="184648"/>
            <a:ext cx="2576945" cy="58477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6022858-5A30-4C92-90B9-6234C2CF37E0}"/>
              </a:ext>
            </a:extLst>
          </p:cNvPr>
          <p:cNvSpPr/>
          <p:nvPr/>
        </p:nvSpPr>
        <p:spPr>
          <a:xfrm>
            <a:off x="9113942" y="6210795"/>
            <a:ext cx="2957326" cy="42965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Impact Analysis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2321C6-D740-4305-83CB-C036658CEC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5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61846" y="6288354"/>
            <a:ext cx="352095" cy="3520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D40DBEE-9337-43CB-B279-E417293156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5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09750" y="6288353"/>
            <a:ext cx="352095" cy="352095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CDEE9CC7-593C-4774-B3D1-9604B43EA098}"/>
              </a:ext>
            </a:extLst>
          </p:cNvPr>
          <p:cNvSpPr/>
          <p:nvPr/>
        </p:nvSpPr>
        <p:spPr>
          <a:xfrm>
            <a:off x="0" y="0"/>
            <a:ext cx="403668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dirty="0" err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Memoji</a:t>
            </a:r>
            <a:r>
              <a:rPr lang="en-US" sz="4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 Feelings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B4EF741-8AF7-4180-9361-AEB487BCEB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804" y="1498666"/>
            <a:ext cx="2845872" cy="19759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CADAE9A-64E5-453E-9E3D-626C135802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01330" y="1499696"/>
            <a:ext cx="2754210" cy="188931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E1A3083-01AB-484F-8805-87D65BD804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13976" y="1498666"/>
            <a:ext cx="2754210" cy="189034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1338E15-27DA-41FF-8E4A-79D54C935904}"/>
              </a:ext>
            </a:extLst>
          </p:cNvPr>
          <p:cNvSpPr/>
          <p:nvPr/>
        </p:nvSpPr>
        <p:spPr>
          <a:xfrm>
            <a:off x="5931802" y="206005"/>
            <a:ext cx="229582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Camber Energy Inc.</a:t>
            </a:r>
          </a:p>
          <a:p>
            <a:r>
              <a:rPr lang="en-US" sz="1400" dirty="0"/>
              <a:t>CEI (U.S.: NYSE American)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358EBCA-2212-4BCD-826B-1848016B3621}"/>
              </a:ext>
            </a:extLst>
          </p:cNvPr>
          <p:cNvSpPr/>
          <p:nvPr/>
        </p:nvSpPr>
        <p:spPr>
          <a:xfrm>
            <a:off x="211508" y="707886"/>
            <a:ext cx="872638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/>
              <a:t>Profile</a:t>
            </a:r>
          </a:p>
          <a:p>
            <a:r>
              <a:rPr lang="en-US" sz="1200" dirty="0"/>
              <a:t>Camber Energy, Inc. is a Houston, Texas-based growth-oriented energy company that owns stakes in oil and natural gas assets across the US. The company also provides custom energy solutions to commercial and industrial clients across North America.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6AB87A7-BCAC-4F61-9D7D-479E3285BC60}"/>
              </a:ext>
            </a:extLst>
          </p:cNvPr>
          <p:cNvSpPr txBox="1"/>
          <p:nvPr/>
        </p:nvSpPr>
        <p:spPr>
          <a:xfrm>
            <a:off x="9113941" y="226618"/>
            <a:ext cx="2660073" cy="2231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Sector</a:t>
            </a:r>
          </a:p>
          <a:p>
            <a:r>
              <a:rPr lang="en-US" sz="1100" dirty="0"/>
              <a:t>Oil Extraction</a:t>
            </a:r>
          </a:p>
          <a:p>
            <a:endParaRPr lang="en-US" sz="1100" dirty="0"/>
          </a:p>
          <a:p>
            <a:r>
              <a:rPr lang="en-US" sz="1100" b="1" dirty="0"/>
              <a:t>Industry</a:t>
            </a:r>
          </a:p>
          <a:p>
            <a:r>
              <a:rPr lang="en-US" sz="1100" dirty="0"/>
              <a:t>Companies on the Energy Service</a:t>
            </a:r>
          </a:p>
          <a:p>
            <a:endParaRPr lang="en-US" sz="1100" dirty="0"/>
          </a:p>
          <a:p>
            <a:r>
              <a:rPr lang="en-US" sz="1100" b="1" dirty="0"/>
              <a:t>1Y Sales Change</a:t>
            </a:r>
          </a:p>
          <a:p>
            <a:r>
              <a:rPr lang="en-US" sz="1100" dirty="0">
                <a:solidFill>
                  <a:srgbClr val="FF0000"/>
                </a:solidFill>
              </a:rPr>
              <a:t>-85.52% </a:t>
            </a:r>
          </a:p>
          <a:p>
            <a:endParaRPr lang="en-US" dirty="0"/>
          </a:p>
          <a:p>
            <a:r>
              <a:rPr lang="en-US" sz="1100" b="1" dirty="0"/>
              <a:t>Yield</a:t>
            </a:r>
          </a:p>
          <a:p>
            <a:r>
              <a:rPr lang="en-US" sz="1100" dirty="0"/>
              <a:t>CEI is not currently paying a regular dividend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92596A7-91E8-43E2-9770-186C7805DD01}"/>
              </a:ext>
            </a:extLst>
          </p:cNvPr>
          <p:cNvSpPr txBox="1"/>
          <p:nvPr/>
        </p:nvSpPr>
        <p:spPr>
          <a:xfrm>
            <a:off x="358239" y="6581001"/>
            <a:ext cx="16818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Source: WSJ, Capital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6F5BD53-7673-4CBE-97AC-3642EB5810C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1187" y="4007903"/>
            <a:ext cx="2794307" cy="241771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60100775-8BC6-4063-88B7-8F2F17B25865}"/>
              </a:ext>
            </a:extLst>
          </p:cNvPr>
          <p:cNvSpPr txBox="1"/>
          <p:nvPr/>
        </p:nvSpPr>
        <p:spPr>
          <a:xfrm>
            <a:off x="601106" y="3669349"/>
            <a:ext cx="27109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Projection: 500 Simulations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C4C3E22-FB18-44A4-A8A4-DA93F43C2A47}"/>
              </a:ext>
            </a:extLst>
          </p:cNvPr>
          <p:cNvSpPr txBox="1"/>
          <p:nvPr/>
        </p:nvSpPr>
        <p:spPr>
          <a:xfrm>
            <a:off x="3564203" y="3746293"/>
            <a:ext cx="6868270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Year - 2020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The company lost 20% on just one day, 10-20-2020 with 50% gain on prior day without any justification or material information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The unusual high trading volume was from sources outside of the company, especially via the subreddit </a:t>
            </a:r>
            <a:r>
              <a:rPr lang="en-US" sz="1400" dirty="0" err="1"/>
              <a:t>WallStreetBets</a:t>
            </a:r>
            <a:r>
              <a:rPr lang="en-US" sz="1400" dirty="0"/>
              <a:t> (WSB) </a:t>
            </a:r>
          </a:p>
          <a:p>
            <a:r>
              <a:rPr lang="en-US" sz="1400" b="1" dirty="0"/>
              <a:t>Year - 2021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Change in vision affect prediction in 2021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Caught investor attention in early 2021 as it heavily mentioned on Reddit’s </a:t>
            </a:r>
            <a:r>
              <a:rPr lang="en-US" sz="1400" dirty="0" err="1"/>
              <a:t>WallStreetBets</a:t>
            </a:r>
            <a:r>
              <a:rPr lang="en-US" sz="1400" dirty="0"/>
              <a:t> forum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As of late September 2021, the</a:t>
            </a:r>
            <a:r>
              <a:rPr lang="en-US" sz="1400" dirty="0">
                <a:hlinkClick r:id="rId9"/>
              </a:rPr>
              <a:t> short interest</a:t>
            </a:r>
            <a:r>
              <a:rPr lang="en-US" sz="1400" dirty="0"/>
              <a:t> in CEI stock stands at 6.14 million out of the total 104.2 million shares.</a:t>
            </a:r>
          </a:p>
        </p:txBody>
      </p:sp>
    </p:spTree>
    <p:extLst>
      <p:ext uri="{BB962C8B-B14F-4D97-AF65-F5344CB8AC3E}">
        <p14:creationId xmlns:p14="http://schemas.microsoft.com/office/powerpoint/2010/main" val="851460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6022858-5A30-4C92-90B9-6234C2CF37E0}"/>
              </a:ext>
            </a:extLst>
          </p:cNvPr>
          <p:cNvSpPr/>
          <p:nvPr/>
        </p:nvSpPr>
        <p:spPr>
          <a:xfrm>
            <a:off x="9113942" y="6210795"/>
            <a:ext cx="2957326" cy="42965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Impact Analysis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2321C6-D740-4305-83CB-C036658CEC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5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61846" y="6288354"/>
            <a:ext cx="352095" cy="3520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D40DBEE-9337-43CB-B279-E417293156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5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09750" y="6288353"/>
            <a:ext cx="352095" cy="352095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CDEE9CC7-593C-4774-B3D1-9604B43EA098}"/>
              </a:ext>
            </a:extLst>
          </p:cNvPr>
          <p:cNvSpPr/>
          <p:nvPr/>
        </p:nvSpPr>
        <p:spPr>
          <a:xfrm>
            <a:off x="0" y="0"/>
            <a:ext cx="403668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dirty="0" err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Memoji</a:t>
            </a:r>
            <a:r>
              <a:rPr lang="en-US" sz="4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 Feelings</a:t>
            </a:r>
          </a:p>
        </p:txBody>
      </p:sp>
    </p:spTree>
    <p:extLst>
      <p:ext uri="{BB962C8B-B14F-4D97-AF65-F5344CB8AC3E}">
        <p14:creationId xmlns:p14="http://schemas.microsoft.com/office/powerpoint/2010/main" val="1539751540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1519</TotalTime>
  <Words>593</Words>
  <Application>Microsoft Office PowerPoint</Application>
  <PresentationFormat>Widescreen</PresentationFormat>
  <Paragraphs>86</Paragraphs>
  <Slides>11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Trebuchet MS</vt:lpstr>
      <vt:lpstr>Wingdings 3</vt:lpstr>
      <vt:lpstr>Facet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June Beaver</dc:creator>
  <cp:lastModifiedBy>June Beaver</cp:lastModifiedBy>
  <cp:revision>98</cp:revision>
  <dcterms:created xsi:type="dcterms:W3CDTF">2021-09-30T12:00:47Z</dcterms:created>
  <dcterms:modified xsi:type="dcterms:W3CDTF">2021-10-02T12:54:14Z</dcterms:modified>
</cp:coreProperties>
</file>